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4" r:id="rId2"/>
  </p:sldMasterIdLst>
  <p:notesMasterIdLst>
    <p:notesMasterId r:id="rId14"/>
  </p:notesMasterIdLst>
  <p:sldIdLst>
    <p:sldId id="256" r:id="rId3"/>
    <p:sldId id="257" r:id="rId4"/>
    <p:sldId id="286" r:id="rId5"/>
    <p:sldId id="285" r:id="rId6"/>
    <p:sldId id="282" r:id="rId7"/>
    <p:sldId id="283" r:id="rId8"/>
    <p:sldId id="281" r:id="rId9"/>
    <p:sldId id="279" r:id="rId10"/>
    <p:sldId id="270" r:id="rId11"/>
    <p:sldId id="280" r:id="rId12"/>
    <p:sldId id="284" r:id="rId13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63" autoAdjust="0"/>
    <p:restoredTop sz="94660"/>
  </p:normalViewPr>
  <p:slideViewPr>
    <p:cSldViewPr>
      <p:cViewPr>
        <p:scale>
          <a:sx n="70" d="100"/>
          <a:sy n="70" d="100"/>
        </p:scale>
        <p:origin x="-139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>
              <a:defRPr sz="1200"/>
            </a:lvl1pPr>
          </a:lstStyle>
          <a:p>
            <a:fld id="{2447E72A-D913-4DC2-9E0A-E520CE8FCC86}" type="datetimeFigureOut">
              <a:rPr lang="en-US" smtClean="0"/>
              <a:pPr/>
              <a:t>7/13/2018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>
              <a:defRPr sz="1200"/>
            </a:lvl1pPr>
          </a:lstStyle>
          <a:p>
            <a:fld id="{A5D78FC6-CE17-4259-A63C-DDFC12E048F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43968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Presentation</a:t>
            </a:r>
            <a:r>
              <a:rPr lang="en-US" baseline="0" dirty="0" smtClean="0"/>
              <a:t> slide for courses, classes, lectures et al.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Beginning</a:t>
            </a:r>
            <a:r>
              <a:rPr lang="en-US" baseline="0" dirty="0" smtClean="0"/>
              <a:t> c</a:t>
            </a:r>
            <a:r>
              <a:rPr lang="en-US" dirty="0" smtClean="0"/>
              <a:t>ourse details </a:t>
            </a:r>
            <a:r>
              <a:rPr lang="en-US" baseline="0" dirty="0" smtClean="0"/>
              <a:t>and/or books/materials needed for a class/project.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Beginning</a:t>
            </a:r>
            <a:r>
              <a:rPr lang="en-US" baseline="0" dirty="0" smtClean="0"/>
              <a:t> c</a:t>
            </a:r>
            <a:r>
              <a:rPr lang="en-US" dirty="0" smtClean="0"/>
              <a:t>ourse details </a:t>
            </a:r>
            <a:r>
              <a:rPr lang="en-US" baseline="0" dirty="0" smtClean="0"/>
              <a:t>and/or books/materials needed for a class/project.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aseline="0" dirty="0" smtClean="0"/>
              <a:t>A schedule design for optional periods of time/objectives.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aseline="0" dirty="0" smtClean="0"/>
              <a:t>A schedule design for optional periods of time/objectives.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aseline="0" dirty="0" smtClean="0"/>
              <a:t>A schedule design for optional periods of time/objectives.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aseline="0" dirty="0" smtClean="0"/>
              <a:t>A schedule design for optional periods of time/objectives.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aseline="0" dirty="0" smtClean="0"/>
              <a:t>A schedule design for optional periods of time/objectives.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aseline="0" dirty="0" smtClean="0"/>
              <a:t>A schedule design for optional periods of time/objectives.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aseline="0" dirty="0" smtClean="0"/>
              <a:t>A schedule design for optional periods of time/objectives.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aseline="0" dirty="0" smtClean="0"/>
              <a:t>A schedule design for optional periods of time/objectives.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1"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 l="-9000" r="-5000" b="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pPr algn="ctr"/>
            <a:fld id="{743653DA-8BF4-4869-96FE-9BCF43372D46}" type="datetime8">
              <a:rPr lang="en-US" smtClean="0"/>
              <a:pPr algn="ctr"/>
              <a:t>7/13/2018 7:19 AM</a:t>
            </a:fld>
            <a:endParaRPr lang="en-US" sz="2000" dirty="0">
              <a:solidFill>
                <a:srgbClr val="FFFFFF"/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 algn="r"/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2AC53DF-4216-466D-99A7-94400E6C2A25}" type="slidenum">
              <a:rPr lang="en-US" smtClean="0"/>
              <a:pPr/>
              <a:t>‹#›</a:t>
            </a:fld>
            <a:endParaRPr lang="en-US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29108-AC8D-4212-9283-60D9E99BF07A}" type="datetime8">
              <a:rPr lang="en-US" smtClean="0"/>
              <a:pPr/>
              <a:t>7/13/2018 7:19 AM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AD93096-5B34-4342-9326-69289CEAE4C2}" type="slidenum">
              <a:rPr lang="en-US" smtClean="0"/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ED3D3-6235-4F4C-B439-DF277FB555A7}" type="datetime8">
              <a:rPr lang="en-US" smtClean="0"/>
              <a:pPr/>
              <a:t>7/13/2018 7:19 AM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pPr algn="ctr"/>
            <a:fld id="{1AD93096-5B34-4342-9326-69289CEAE4C2}" type="slidenum">
              <a:rPr lang="en-US" smtClean="0"/>
              <a:pPr algn="ctr"/>
              <a:t>‹#›</a:t>
            </a:fld>
            <a:endParaRPr lang="en-US" sz="2400" dirty="0">
              <a:solidFill>
                <a:srgbClr val="FFFFFF"/>
              </a:solidFill>
            </a:endParaRPr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3B5F1E3E-4B2F-4895-B65E-28B2E64F39F6}" type="datetime8">
              <a:rPr lang="en-US" smtClean="0"/>
              <a:pPr/>
              <a:t>7/13/2018 7:19 AM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 algn="ctr"/>
            <a:fld id="{1AD93096-5B34-4342-9326-69289CEAE4C2}" type="slidenum">
              <a:rPr lang="en-US" smtClean="0"/>
              <a:pPr algn="ctr"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63085435-8225-4333-BFFA-0096413F0D76}" type="datetime8">
              <a:rPr lang="en-US" smtClean="0"/>
              <a:pPr/>
              <a:t>7/13/2018 7:19 AM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 algn="ctr"/>
            <a:fld id="{1AD93096-5B34-4342-9326-69289CEAE4C2}" type="slidenum">
              <a:rPr lang="en-US" smtClean="0"/>
              <a:pPr algn="ctr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3C494-2A87-468C-A21B-CB14FB9ABB00}" type="datetime8">
              <a:rPr lang="en-US" smtClean="0"/>
              <a:pPr/>
              <a:t>7/13/2018 7:19 AM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AD93096-5B34-4342-9326-69289CEAE4C2}" type="slidenum">
              <a:rPr lang="en-US" smtClean="0"/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80FA0-5B31-4864-A2BB-719EA5A679C6}" type="datetime8">
              <a:rPr lang="en-US" smtClean="0"/>
              <a:pPr/>
              <a:t>7/13/2018 7:19 AM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AD93096-5B34-4342-9326-69289CEAE4C2}" type="slidenum">
              <a:rPr lang="en-US" smtClean="0"/>
              <a:pPr/>
              <a:t>‹#›</a:t>
            </a:fld>
            <a:endParaRPr lang="en-US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CC0C8-36B8-442A-833D-B6AACE86BB77}" type="datetime8">
              <a:rPr lang="en-US" smtClean="0"/>
              <a:pPr/>
              <a:t>7/13/2018 7:19 AM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AD93096-5B34-4342-9326-69289CEAE4C2}" type="slidenum">
              <a:rPr lang="en-US" smtClean="0"/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10" name="Picture 9" descr="sm_glob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12648" y="1755648"/>
            <a:ext cx="1615307" cy="1688453"/>
          </a:xfrm>
          <a:prstGeom prst="rect">
            <a:avLst/>
          </a:prstGeom>
          <a:ln w="50800" cap="sq" cmpd="dbl">
            <a:solidFill>
              <a:schemeClr val="accent2"/>
            </a:solidFill>
            <a:miter lim="800000"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51E20EC5-AC53-4169-941E-EDF10CD23748}" type="datetime8">
              <a:rPr lang="en-US" smtClean="0"/>
              <a:pPr/>
              <a:t>7/13/2018 7:19 AM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pPr algn="ctr"/>
            <a:fld id="{1AD93096-5B34-4342-9326-69289CEAE4C2}" type="slidenum">
              <a:rPr lang="en-US" smtClean="0"/>
              <a:pPr algn="ctr"/>
              <a:t>‹#›</a:t>
            </a:fld>
            <a:endParaRPr lang="en-US" sz="2800" dirty="0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816DF-213E-421B-92D3-C068DBB023D6}" type="datetime8">
              <a:rPr lang="en-US" smtClean="0">
                <a:solidFill>
                  <a:schemeClr val="tx2"/>
                </a:solidFill>
              </a:rPr>
              <a:pPr/>
              <a:t>7/13/2018 7:19 AM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C53DF-4216-466D-99A7-94400E6C2A25}" type="slidenum">
              <a:rPr lang="en-US" sz="1200" smtClean="0">
                <a:solidFill>
                  <a:schemeClr val="tx2"/>
                </a:solidFill>
              </a:rPr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8D3816DF-213E-421B-92D3-C068DBB023D6}" type="datetime8">
              <a:rPr lang="en-US" smtClean="0">
                <a:solidFill>
                  <a:schemeClr val="tx2"/>
                </a:solidFill>
              </a:rPr>
              <a:pPr/>
              <a:t>7/13/2018 7:19 AM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72AC53DF-4216-466D-99A7-94400E6C2A25}" type="slidenum">
              <a:rPr lang="en-US" sz="1200" smtClean="0">
                <a:solidFill>
                  <a:schemeClr val="tx2"/>
                </a:solidFill>
              </a:rPr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>
              <a:defRPr sz="1400">
                <a:solidFill>
                  <a:schemeClr val="tx2"/>
                </a:solidFill>
              </a:defRPr>
            </a:lvl1pPr>
          </a:lstStyle>
          <a:p>
            <a:fld id="{8D3816DF-213E-421B-92D3-C068DBB023D6}" type="datetime8">
              <a:rPr lang="en-US" smtClean="0">
                <a:solidFill>
                  <a:schemeClr val="tx2"/>
                </a:solidFill>
              </a:rPr>
              <a:pPr/>
              <a:t>7/13/2018 7:19 AM</a:t>
            </a:fld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>
              <a:defRPr sz="1400">
                <a:solidFill>
                  <a:schemeClr val="tx2"/>
                </a:solidFill>
              </a:defRPr>
            </a:lvl1pPr>
          </a:lstStyle>
          <a:p>
            <a:pPr algn="r"/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>
              <a:defRPr sz="1400" b="1">
                <a:solidFill>
                  <a:srgbClr val="FFFFFF"/>
                </a:solidFill>
              </a:defRPr>
            </a:lvl1pPr>
          </a:lstStyle>
          <a:p>
            <a:pPr algn="ctr"/>
            <a:fld id="{72AC53DF-4216-466D-99A7-94400E6C2A25}" type="slidenum">
              <a:rPr lang="en-US" sz="1200" smtClean="0">
                <a:solidFill>
                  <a:schemeClr val="tx2"/>
                </a:solidFill>
              </a:rPr>
              <a:pPr algn="ctr"/>
              <a:t>‹#›</a:t>
            </a:fld>
            <a:endParaRPr lang="en-US" sz="1400" b="1" dirty="0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</p:sldLayoutIdLst>
  <p:txStyles>
    <p:titleStyle>
      <a:lvl1pPr algn="l" rtl="0" eaLnBrk="1" latinLnBrk="0" hangingPunct="1"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scic2018.lttc.edu.vn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5" Type="http://schemas.openxmlformats.org/officeDocument/2006/relationships/hyperlink" Target="https://www.giz.de/de/html/index.html" TargetMode="External"/><Relationship Id="rId4" Type="http://schemas.openxmlformats.org/officeDocument/2006/relationships/hyperlink" Target="https://www.asu.edu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ctrTitle"/>
          </p:nvPr>
        </p:nvSpPr>
        <p:spPr>
          <a:xfrm>
            <a:off x="15923" y="2362200"/>
            <a:ext cx="9134901" cy="2362200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</a:rPr>
              <a:t>HỘI NGHỊ QUỐC TẾ </a:t>
            </a:r>
            <a:r>
              <a:rPr lang="en-US" b="1" dirty="0" smtClean="0">
                <a:solidFill>
                  <a:srgbClr val="FF0000"/>
                </a:solidFill>
              </a:rPr>
              <a:t>ICSS2018</a:t>
            </a:r>
            <a:br>
              <a:rPr lang="en-US" b="1" dirty="0" smtClean="0">
                <a:solidFill>
                  <a:srgbClr val="FF0000"/>
                </a:solidFill>
              </a:rPr>
            </a:br>
            <a:r>
              <a:rPr lang="en-US" b="1" dirty="0" smtClean="0">
                <a:solidFill>
                  <a:srgbClr val="FF0000"/>
                </a:solidFill>
              </a:rPr>
              <a:t/>
            </a:r>
            <a:br>
              <a:rPr lang="en-US" b="1" dirty="0" smtClean="0">
                <a:solidFill>
                  <a:srgbClr val="FF0000"/>
                </a:solidFill>
              </a:rPr>
            </a:br>
            <a:r>
              <a:rPr lang="en-US" sz="3100" b="1" dirty="0">
                <a:solidFill>
                  <a:srgbClr val="FF0000"/>
                </a:solidFill>
              </a:rPr>
              <a:t>NHÀ TRƯỜNG THÔNG MINH TRONG BỐI CẢNH </a:t>
            </a:r>
            <a:r>
              <a:rPr lang="en-US" sz="3100" dirty="0">
                <a:solidFill>
                  <a:srgbClr val="FF0000"/>
                </a:solidFill>
              </a:rPr>
              <a:t/>
            </a:r>
            <a:br>
              <a:rPr lang="en-US" sz="3100" dirty="0">
                <a:solidFill>
                  <a:srgbClr val="FF0000"/>
                </a:solidFill>
              </a:rPr>
            </a:br>
            <a:r>
              <a:rPr lang="en-US" sz="3100" b="1" dirty="0">
                <a:solidFill>
                  <a:srgbClr val="FF0000"/>
                </a:solidFill>
              </a:rPr>
              <a:t>CÁCH MẠNG CÔNG NGHIỆP 4.0</a:t>
            </a:r>
            <a:endParaRPr lang="en-US" sz="310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>
            <a:spLocks noGrp="1"/>
          </p:cNvSpPr>
          <p:nvPr>
            <p:ph type="subTitle" idx="1"/>
          </p:nvPr>
        </p:nvSpPr>
        <p:spPr>
          <a:xfrm>
            <a:off x="2362200" y="6096000"/>
            <a:ext cx="6324600" cy="685800"/>
          </a:xfrm>
        </p:spPr>
        <p:txBody>
          <a:bodyPr>
            <a:normAutofit/>
          </a:bodyPr>
          <a:lstStyle/>
          <a:p>
            <a:pPr algn="r"/>
            <a:r>
              <a:rPr lang="en-US" dirty="0" err="1" smtClean="0"/>
              <a:t>Nguyễn</a:t>
            </a:r>
            <a:r>
              <a:rPr lang="en-US" dirty="0" smtClean="0"/>
              <a:t> </a:t>
            </a:r>
            <a:r>
              <a:rPr lang="en-US" dirty="0" err="1" smtClean="0"/>
              <a:t>Ngọc</a:t>
            </a:r>
            <a:r>
              <a:rPr lang="en-US" dirty="0" smtClean="0"/>
              <a:t> </a:t>
            </a:r>
            <a:r>
              <a:rPr lang="en-US" dirty="0" err="1" smtClean="0"/>
              <a:t>Trang</a:t>
            </a:r>
            <a:endParaRPr lang="en-US" dirty="0" smtClean="0"/>
          </a:p>
        </p:txBody>
      </p:sp>
      <p:pic>
        <p:nvPicPr>
          <p:cNvPr id="4" name="Picture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4478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CHƯƠNG TRÌNH HỘI THẢO</a:t>
            </a:r>
            <a:endParaRPr lang="en-US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2"/>
          <p:cNvSpPr>
            <a:spLocks noGrp="1"/>
          </p:cNvSpPr>
          <p:nvPr>
            <p:ph sz="quarter" idx="1"/>
          </p:nvPr>
        </p:nvSpPr>
        <p:spPr>
          <a:xfrm>
            <a:off x="0" y="1600200"/>
            <a:ext cx="9144000" cy="52578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Trường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Cao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đẳng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Lý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Tự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Thành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phố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Hồ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Chí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Minh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400" u="sng" dirty="0" smtClean="0">
                <a:latin typeface="Arial" pitchFamily="34" charset="0"/>
                <a:cs typeface="Arial" pitchFamily="34" charset="0"/>
                <a:hlinkClick r:id="rId3"/>
              </a:rPr>
              <a:t>http</a:t>
            </a:r>
            <a:r>
              <a:rPr lang="en-US" sz="2400" u="sng" dirty="0">
                <a:latin typeface="Arial" pitchFamily="34" charset="0"/>
                <a:cs typeface="Arial" pitchFamily="34" charset="0"/>
                <a:hlinkClick r:id="rId3"/>
              </a:rPr>
              <a:t>://</a:t>
            </a:r>
            <a:r>
              <a:rPr lang="en-US" sz="2400" u="sng" dirty="0" smtClean="0">
                <a:latin typeface="Arial" pitchFamily="34" charset="0"/>
                <a:cs typeface="Arial" pitchFamily="34" charset="0"/>
                <a:hlinkClick r:id="rId3"/>
              </a:rPr>
              <a:t>scic2018.lttc.edu.vn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Trường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Đại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học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Bang Arizona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Tempe, Arizona,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Hoa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Kỳ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400" u="sng" dirty="0">
                <a:latin typeface="Arial" pitchFamily="34" charset="0"/>
                <a:cs typeface="Arial" pitchFamily="34" charset="0"/>
                <a:hlinkClick r:id="rId4"/>
              </a:rPr>
              <a:t>https://www.asu.edu</a:t>
            </a:r>
            <a:r>
              <a:rPr lang="en-US" sz="2400" u="sng" dirty="0" smtClean="0">
                <a:latin typeface="Arial" pitchFamily="34" charset="0"/>
                <a:cs typeface="Arial" pitchFamily="34" charset="0"/>
                <a:hlinkClick r:id="rId4"/>
              </a:rPr>
              <a:t>/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chức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Hợp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tác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Phát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triển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Quốc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tế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Đức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(GIZ)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400" u="sng" dirty="0">
                <a:latin typeface="Arial" pitchFamily="34" charset="0"/>
                <a:cs typeface="Arial" pitchFamily="34" charset="0"/>
                <a:hlinkClick r:id="rId5"/>
              </a:rPr>
              <a:t>https://</a:t>
            </a:r>
            <a:r>
              <a:rPr lang="en-US" sz="2400" u="sng" dirty="0" smtClean="0">
                <a:latin typeface="Arial" pitchFamily="34" charset="0"/>
                <a:cs typeface="Arial" pitchFamily="34" charset="0"/>
                <a:hlinkClick r:id="rId5"/>
              </a:rPr>
              <a:t>www.giz.de/de/html/index.html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 </a:t>
            </a:r>
          </a:p>
          <a:p>
            <a:pPr marL="0" indent="0">
              <a:buNone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Chuyên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gia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toàn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cầu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về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giải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di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chuyển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thông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minh, 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KONE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 </a:t>
            </a:r>
            <a:endParaRPr lang="en-US" sz="2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Chuyên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gia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toàn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cầu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về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quản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lý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năng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lượng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- Schneider Electric</a:t>
            </a:r>
            <a:endParaRPr lang="en-US" sz="2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https</a:t>
            </a:r>
            <a:r>
              <a:rPr lang="en-US" sz="2400" u="sng" dirty="0">
                <a:latin typeface="Arial" pitchFamily="34" charset="0"/>
                <a:cs typeface="Arial" pitchFamily="34" charset="0"/>
              </a:rPr>
              <a:t>://www.schneider-electric.com.vn/en/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CHƯƠNG TRÌNH HỘI THẢO</a:t>
            </a:r>
            <a:endParaRPr lang="en-US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2"/>
          <p:cNvSpPr>
            <a:spLocks noGrp="1"/>
          </p:cNvSpPr>
          <p:nvPr>
            <p:ph sz="quarter" idx="1"/>
          </p:nvPr>
        </p:nvSpPr>
        <p:spPr>
          <a:xfrm>
            <a:off x="0" y="1600200"/>
            <a:ext cx="9144000" cy="52578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vi-VN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Đã </a:t>
            </a:r>
            <a:r>
              <a:rPr lang="vi-VN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ra thông báo số 4 v/v triển khai hội thảo KH cấp </a:t>
            </a:r>
            <a:r>
              <a:rPr lang="vi-VN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khoa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hướng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đến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hội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nghị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quốc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tế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ICSS 2018</a:t>
            </a:r>
            <a:r>
              <a:rPr lang="vi-VN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24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</a:t>
            </a:r>
            <a:r>
              <a:rPr lang="vi-VN" sz="2400" b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hông </a:t>
            </a:r>
            <a:r>
              <a:rPr lang="vi-VN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báo số 5 v/v đăng ký thực hiện đề tài KH &amp; CN cấp trường phục vụ cho hội nghị ICSS 2018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02328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6200"/>
            <a:ext cx="9144000" cy="1143000"/>
          </a:xfrm>
        </p:spPr>
        <p:txBody>
          <a:bodyPr>
            <a:noAutofit/>
          </a:bodyPr>
          <a:lstStyle/>
          <a:p>
            <a:pPr algn="ctr"/>
            <a:r>
              <a:rPr lang="en-US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Danh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sách</a:t>
            </a:r>
            <a:r>
              <a:rPr lang="en-US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khoa</a:t>
            </a:r>
            <a:r>
              <a:rPr lang="en-US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phòng</a:t>
            </a:r>
            <a:r>
              <a:rPr lang="en-US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ban </a:t>
            </a:r>
            <a:r>
              <a:rPr lang="en-US" sz="24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tham</a:t>
            </a:r>
            <a:r>
              <a:rPr lang="en-US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gia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viết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tham</a:t>
            </a:r>
            <a:r>
              <a:rPr lang="en-US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luận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</a:b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đến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hết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ngày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12/7/2018)</a:t>
            </a:r>
            <a:b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</a:br>
            <a:endParaRPr lang="en-US" sz="24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894786863"/>
              </p:ext>
            </p:extLst>
          </p:nvPr>
        </p:nvGraphicFramePr>
        <p:xfrm>
          <a:off x="18197" y="1752601"/>
          <a:ext cx="9144001" cy="4724399"/>
        </p:xfrm>
        <a:graphic>
          <a:graphicData uri="http://schemas.openxmlformats.org/drawingml/2006/table">
            <a:tbl>
              <a:tblPr firstRow="1" bandRow="1">
                <a:tableStyleId>{0660B408-B3CF-4A94-85FC-2B1E0A45F4A2}</a:tableStyleId>
              </a:tblPr>
              <a:tblGrid>
                <a:gridCol w="820003"/>
                <a:gridCol w="2971800"/>
                <a:gridCol w="2743200"/>
                <a:gridCol w="2608998"/>
              </a:tblGrid>
              <a:tr h="321333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b="1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STT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b="1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KHOA/PHÒNG BAN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b="1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SỐ GV THAM GIA VIẾT BÀI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b="1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GHI CHÚ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853439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20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Khoa Công nghệ Điện – Điện tử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68580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Khoa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Công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nghệ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Động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lực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83820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20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Khoa Công nghệ Cơ khí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83820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4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Khoa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Công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nghệ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May – </a:t>
                      </a: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Thời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trang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83820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5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Khoa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CNTT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310890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6200"/>
            <a:ext cx="9144000" cy="1143000"/>
          </a:xfrm>
        </p:spPr>
        <p:txBody>
          <a:bodyPr>
            <a:noAutofit/>
          </a:bodyPr>
          <a:lstStyle/>
          <a:p>
            <a:pPr algn="ctr"/>
            <a:r>
              <a:rPr lang="en-US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Danh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sách</a:t>
            </a:r>
            <a:r>
              <a:rPr lang="en-US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khoa</a:t>
            </a:r>
            <a:r>
              <a:rPr lang="en-US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phòng</a:t>
            </a:r>
            <a:r>
              <a:rPr lang="en-US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ban </a:t>
            </a:r>
            <a:r>
              <a:rPr lang="en-US" sz="24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tham</a:t>
            </a:r>
            <a:r>
              <a:rPr lang="en-US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gia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viết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tham</a:t>
            </a:r>
            <a:r>
              <a:rPr lang="en-US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luận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</a:b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đến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hết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ngày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12/7/2018)</a:t>
            </a:r>
            <a:b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</a:br>
            <a:endParaRPr lang="en-US" sz="24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184007586"/>
              </p:ext>
            </p:extLst>
          </p:nvPr>
        </p:nvGraphicFramePr>
        <p:xfrm>
          <a:off x="18197" y="1752601"/>
          <a:ext cx="9144001" cy="5029199"/>
        </p:xfrm>
        <a:graphic>
          <a:graphicData uri="http://schemas.openxmlformats.org/drawingml/2006/table">
            <a:tbl>
              <a:tblPr firstRow="1" bandRow="1">
                <a:tableStyleId>{0660B408-B3CF-4A94-85FC-2B1E0A45F4A2}</a:tableStyleId>
              </a:tblPr>
              <a:tblGrid>
                <a:gridCol w="820003"/>
                <a:gridCol w="2971800"/>
                <a:gridCol w="2743200"/>
                <a:gridCol w="2608998"/>
              </a:tblGrid>
              <a:tr h="321333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b="1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STT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b="1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KHOA/PHÒNG BAN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b="1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SỐ GV THAM GIA VIẾT BÀI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b="1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GHI CHÚ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777239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6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Khoa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Kinh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tế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60960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7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Khoa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Lý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luận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chính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trị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68580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8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Khoa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KHCB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60960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9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Phòng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QLKH-HTQT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83820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10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600"/>
                        </a:spcAft>
                      </a:pP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Phòng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Tuyển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sinh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–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Đào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tạo</a:t>
                      </a: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83820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11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600"/>
                        </a:spcAft>
                      </a:pPr>
                      <a:r>
                        <a:rPr lang="en-US" sz="220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Phòng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TC – HC – TH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774415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6200"/>
            <a:ext cx="9144000" cy="1143000"/>
          </a:xfrm>
        </p:spPr>
        <p:txBody>
          <a:bodyPr>
            <a:noAutofit/>
          </a:bodyPr>
          <a:lstStyle/>
          <a:p>
            <a:pPr algn="ctr"/>
            <a:r>
              <a:rPr lang="en-US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Danh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sách</a:t>
            </a:r>
            <a:r>
              <a:rPr lang="en-US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khoa</a:t>
            </a:r>
            <a:r>
              <a:rPr lang="en-US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phòng</a:t>
            </a:r>
            <a:r>
              <a:rPr lang="en-US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ban </a:t>
            </a:r>
            <a:r>
              <a:rPr lang="en-US" sz="24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tham</a:t>
            </a:r>
            <a:r>
              <a:rPr lang="en-US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gia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viết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tham</a:t>
            </a:r>
            <a:r>
              <a:rPr lang="en-US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luận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</a:b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đến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hết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ngày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12/7/2018)</a:t>
            </a:r>
            <a:b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</a:br>
            <a:endParaRPr lang="en-US" sz="24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633765676"/>
              </p:ext>
            </p:extLst>
          </p:nvPr>
        </p:nvGraphicFramePr>
        <p:xfrm>
          <a:off x="18197" y="1524000"/>
          <a:ext cx="9144001" cy="5410201"/>
        </p:xfrm>
        <a:graphic>
          <a:graphicData uri="http://schemas.openxmlformats.org/drawingml/2006/table">
            <a:tbl>
              <a:tblPr firstRow="1" bandRow="1">
                <a:tableStyleId>{0660B408-B3CF-4A94-85FC-2B1E0A45F4A2}</a:tableStyleId>
              </a:tblPr>
              <a:tblGrid>
                <a:gridCol w="820003"/>
                <a:gridCol w="3276600"/>
                <a:gridCol w="2438400"/>
                <a:gridCol w="2608998"/>
              </a:tblGrid>
              <a:tr h="321333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b="1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STT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b="1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KHOA/PHÒNG BAN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b="1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SỐ GV THAM GIA VIẾT BÀI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b="1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GHI CHÚ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77724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12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20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Phòng Thiết bị - Vật tư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609601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13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Phòng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Quản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trị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- </a:t>
                      </a: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Dịch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vụ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83820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14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Phòng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TTGD – </a:t>
                      </a: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Công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tác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sinh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viên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83820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15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20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Phòng Khảo thí và đảm bảo chất lượng 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83820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16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Trung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tâm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Truyển</a:t>
                      </a: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thông</a:t>
                      </a: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- </a:t>
                      </a:r>
                      <a:r>
                        <a:rPr lang="en-US" sz="220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Thư</a:t>
                      </a: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viện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83820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17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20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Trung</a:t>
                      </a: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tâm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Điều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hành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và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quản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lý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dữ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liệu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091597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Danh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tham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luận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nghị</a:t>
            </a:r>
            <a:r>
              <a:rPr lang="en-US" sz="32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tế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</a:br>
            <a:r>
              <a:rPr lang="en-US" sz="3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32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3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hết</a:t>
            </a:r>
            <a:r>
              <a:rPr lang="en-US" sz="3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12/7/2018)</a:t>
            </a:r>
            <a:endParaRPr lang="en-US" sz="32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921329731"/>
              </p:ext>
            </p:extLst>
          </p:nvPr>
        </p:nvGraphicFramePr>
        <p:xfrm>
          <a:off x="18197" y="1752601"/>
          <a:ext cx="9144001" cy="4876799"/>
        </p:xfrm>
        <a:graphic>
          <a:graphicData uri="http://schemas.openxmlformats.org/drawingml/2006/table">
            <a:tbl>
              <a:tblPr firstRow="1" bandRow="1">
                <a:tableStyleId>{0660B408-B3CF-4A94-85FC-2B1E0A45F4A2}</a:tableStyleId>
              </a:tblPr>
              <a:tblGrid>
                <a:gridCol w="820003"/>
                <a:gridCol w="3886200"/>
                <a:gridCol w="2133600"/>
                <a:gridCol w="2304198"/>
              </a:tblGrid>
              <a:tr h="32133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en-US" sz="2200" b="1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Stt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Tên</a:t>
                      </a:r>
                      <a:r>
                        <a:rPr lang="en-US" sz="2200" b="1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="1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bài</a:t>
                      </a:r>
                      <a:r>
                        <a:rPr lang="en-US" sz="2200" b="1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="1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tham</a:t>
                      </a:r>
                      <a:r>
                        <a:rPr lang="en-US" sz="2200" b="1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="1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luận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Tác</a:t>
                      </a:r>
                      <a:r>
                        <a:rPr lang="en-US" sz="2200" b="1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="1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giả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Đơn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vị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11652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1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vi-VN" sz="2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Định hướng mô hình trường học thông minh trong bối cảnh </a:t>
                      </a:r>
                      <a:r>
                        <a:rPr lang="en-US" sz="220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cmcn</a:t>
                      </a:r>
                      <a:r>
                        <a:rPr lang="vi-VN" sz="2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4.0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Ông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Nguyễn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Thành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Nam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Phòng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TC-HC-TH </a:t>
                      </a:r>
                    </a:p>
                  </a:txBody>
                  <a:tcPr marL="9525" marR="9525" marT="9525" marB="0" anchor="ctr"/>
                </a:tc>
              </a:tr>
              <a:tr h="138429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2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2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Đào tạo nghề vươn ra thế giới trong bối cảnh cách mạng công nghiệp 4.0</a:t>
                      </a:r>
                      <a:endParaRPr lang="vi-VN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Bà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Đặng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Thị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Nhật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Minh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Khoa khoa học cơ bản</a:t>
                      </a:r>
                    </a:p>
                  </a:txBody>
                  <a:tcPr marL="9525" marR="9525" marT="9525" marB="0" anchor="ctr"/>
                </a:tc>
              </a:tr>
              <a:tr h="19685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3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vi-VN" sz="2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Giải pháp ứng dụng những thành tựu cuộc cách mạng công nghiệp 4.0 trong mô hình đào tạo ở nhà trường thông minh</a:t>
                      </a:r>
                      <a:endParaRPr lang="vi-VN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Bà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Lê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Nguyễn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Mỹ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Trâm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Khoa khoa học cơ bản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438615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Danh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tham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luận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nghị</a:t>
            </a:r>
            <a:r>
              <a:rPr lang="en-US" sz="32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tế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</a:br>
            <a:r>
              <a:rPr lang="en-US" sz="3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32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3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hết</a:t>
            </a:r>
            <a:r>
              <a:rPr lang="en-US" sz="3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12/7/2018)</a:t>
            </a:r>
            <a:endParaRPr lang="en-US" sz="32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562187374"/>
              </p:ext>
            </p:extLst>
          </p:nvPr>
        </p:nvGraphicFramePr>
        <p:xfrm>
          <a:off x="18197" y="1752601"/>
          <a:ext cx="9144001" cy="5029199"/>
        </p:xfrm>
        <a:graphic>
          <a:graphicData uri="http://schemas.openxmlformats.org/drawingml/2006/table">
            <a:tbl>
              <a:tblPr firstRow="1" bandRow="1">
                <a:tableStyleId>{0660B408-B3CF-4A94-85FC-2B1E0A45F4A2}</a:tableStyleId>
              </a:tblPr>
              <a:tblGrid>
                <a:gridCol w="820003"/>
                <a:gridCol w="3886200"/>
                <a:gridCol w="2133600"/>
                <a:gridCol w="2304198"/>
              </a:tblGrid>
              <a:tr h="32133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en-US" sz="2200" b="1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Stt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Tên</a:t>
                      </a:r>
                      <a:r>
                        <a:rPr lang="en-US" sz="2200" b="1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="1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bài</a:t>
                      </a:r>
                      <a:r>
                        <a:rPr lang="en-US" sz="2200" b="1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="1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tham</a:t>
                      </a:r>
                      <a:r>
                        <a:rPr lang="en-US" sz="2200" b="1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="1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luận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Tác</a:t>
                      </a:r>
                      <a:r>
                        <a:rPr lang="en-US" sz="2200" b="1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="1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giả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Đơn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vị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11652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4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2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Ứng dụng phần mềm adobe presenter 11 để xây dựng bài giảng e-learning môn chính trị tại trường </a:t>
                      </a:r>
                      <a:r>
                        <a:rPr lang="en-US" sz="22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cao</a:t>
                      </a:r>
                      <a:r>
                        <a:rPr lang="en-US" sz="2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đẳng</a:t>
                      </a:r>
                      <a:r>
                        <a:rPr lang="vi-VN" sz="2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lý tự trọng tp hcm</a:t>
                      </a:r>
                      <a:endParaRPr lang="vi-VN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200" b="0" i="0" u="none" strike="noStrike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Bà Lê Thị Hồng Vân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200" b="0" i="0" u="none" strike="noStrike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Khoa Lý luận chính trị </a:t>
                      </a:r>
                    </a:p>
                  </a:txBody>
                  <a:tcPr marL="9525" marR="9525" marT="9525" marB="0" anchor="ctr"/>
                </a:tc>
              </a:tr>
              <a:tr h="130809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5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Giới thiệu mô hình lớp học thông minh nhằm nâng cao chất lượng dạy và học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Ông Châu Văn Bảo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200" b="0" i="0" u="none" strike="noStrike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Khoa CN Điện - Điện tử </a:t>
                      </a:r>
                    </a:p>
                  </a:txBody>
                  <a:tcPr marL="9525" marR="9525" marT="9525" marB="0" anchor="ctr"/>
                </a:tc>
              </a:tr>
              <a:tr h="167640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6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Giải pháp nâng cao năng lực của giáo viên trong </a:t>
                      </a:r>
                      <a:r>
                        <a:rPr lang="vi-VN" sz="2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Mô </a:t>
                      </a:r>
                      <a:r>
                        <a:rPr lang="vi-VN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hình nhà trường thông minh tại việt nam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Ông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Nguyễn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Minh </a:t>
                      </a:r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Đức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(A)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Khoa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CN </a:t>
                      </a:r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Điện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Điện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tử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860706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Danh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chủ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đề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thảo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KH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cấp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khoa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</a:br>
            <a:r>
              <a:rPr lang="en-US" sz="3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32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3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hết</a:t>
            </a:r>
            <a:r>
              <a:rPr lang="en-US" sz="3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12/7/2018)</a:t>
            </a:r>
            <a:endParaRPr lang="en-US" sz="38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602951035"/>
              </p:ext>
            </p:extLst>
          </p:nvPr>
        </p:nvGraphicFramePr>
        <p:xfrm>
          <a:off x="18197" y="1752601"/>
          <a:ext cx="9144001" cy="5029199"/>
        </p:xfrm>
        <a:graphic>
          <a:graphicData uri="http://schemas.openxmlformats.org/drawingml/2006/table">
            <a:tbl>
              <a:tblPr firstRow="1" bandRow="1">
                <a:tableStyleId>{0660B408-B3CF-4A94-85FC-2B1E0A45F4A2}</a:tableStyleId>
              </a:tblPr>
              <a:tblGrid>
                <a:gridCol w="820003"/>
                <a:gridCol w="4800600"/>
                <a:gridCol w="1905000"/>
                <a:gridCol w="1618398"/>
              </a:tblGrid>
              <a:tr h="32133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en-US" sz="2200" b="1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Stt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Tên</a:t>
                      </a:r>
                      <a:r>
                        <a:rPr lang="en-US" sz="2200" b="1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="1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Chủ</a:t>
                      </a:r>
                      <a:r>
                        <a:rPr lang="en-US" sz="2200" b="1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="1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đề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Khoa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Thời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gian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tổ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chức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11652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1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Giải pháp nâng cao chất lượng dạy và học trong bối cảnh CMCN 4.0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Khoa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KHCB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200" b="0" i="0" u="none" strike="noStrike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15/9/2018</a:t>
                      </a:r>
                    </a:p>
                  </a:txBody>
                  <a:tcPr marL="9525" marR="9525" marT="9525" marB="0" anchor="ctr"/>
                </a:tc>
              </a:tr>
              <a:tr h="138429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2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Xây dựng mô hình khởi nghiệp, phát triển tư duy sáng tạo trong Nhà trường thông minh - GDNN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Khoa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Kinh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tế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200" b="0" i="0" u="none" strike="noStrike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16/8/2018</a:t>
                      </a:r>
                    </a:p>
                  </a:txBody>
                  <a:tcPr marL="9525" marR="9525" marT="9525" marB="0" anchor="ctr"/>
                </a:tc>
              </a:tr>
              <a:tr h="176212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3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Mô hình và các giải pháp quản lú, tổ chức hoạt động đào tạo trong Nhà trường thông minh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Khoa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CN </a:t>
                      </a:r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Điện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Điện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tử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14/7/2018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658711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Danh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chủ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đề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thảo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KH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cấp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khoa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</a:br>
            <a:r>
              <a:rPr lang="en-US" sz="3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32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3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hết</a:t>
            </a:r>
            <a:r>
              <a:rPr lang="en-US" sz="3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12/7/2018)</a:t>
            </a:r>
            <a:endParaRPr lang="en-US" sz="38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683239411"/>
              </p:ext>
            </p:extLst>
          </p:nvPr>
        </p:nvGraphicFramePr>
        <p:xfrm>
          <a:off x="18197" y="1752601"/>
          <a:ext cx="9144001" cy="4952999"/>
        </p:xfrm>
        <a:graphic>
          <a:graphicData uri="http://schemas.openxmlformats.org/drawingml/2006/table">
            <a:tbl>
              <a:tblPr firstRow="1" bandRow="1">
                <a:tableStyleId>{0660B408-B3CF-4A94-85FC-2B1E0A45F4A2}</a:tableStyleId>
              </a:tblPr>
              <a:tblGrid>
                <a:gridCol w="820003"/>
                <a:gridCol w="5334000"/>
                <a:gridCol w="1371600"/>
                <a:gridCol w="1618398"/>
              </a:tblGrid>
              <a:tr h="32133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en-US" sz="2200" b="1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Stt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Tên</a:t>
                      </a:r>
                      <a:r>
                        <a:rPr lang="en-US" sz="2200" b="1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="1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Chủ</a:t>
                      </a:r>
                      <a:r>
                        <a:rPr lang="en-US" sz="2200" b="1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="1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đề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Khoa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Thời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gian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tổ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chức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103504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4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Ứng dụng CNTT trong giảng dạy các môn cơ sở cơ khí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Khoa CN Cơ khí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200" b="0" i="0" u="none" strike="noStrike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26/7/2018</a:t>
                      </a:r>
                    </a:p>
                  </a:txBody>
                  <a:tcPr marL="9525" marR="9525" marT="9525" marB="0" anchor="ctr"/>
                </a:tc>
              </a:tr>
              <a:tr h="138429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5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Giải pháp úng dụng những thành tựu cuộc CMCN 4.0 trong mô hình đào tạo ở trường Cao đẳng thông minh (cơ cấu ngành nghề; chương trình và phương pháp đào tạo, trình độ đào tạo, đội ngũ giảng viên và các điều kiện đảm bảo chất lượng…)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Khoa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CN </a:t>
                      </a:r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Động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lực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7/2018</a:t>
                      </a:r>
                    </a:p>
                  </a:txBody>
                  <a:tcPr marL="9525" marR="9525" marT="9525" marB="0" anchor="ctr"/>
                </a:tc>
              </a:tr>
              <a:tr h="117919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6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Cơ hội và thách thức của ngành may thời trang trong bối cảnh cuộc Cách mạng CN 4.0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Khoa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CN May - TT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04/7/2018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51256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Danh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chủ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đề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thảo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KH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cấp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khoa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</a:br>
            <a:r>
              <a:rPr lang="en-US" sz="3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32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3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hết</a:t>
            </a:r>
            <a:r>
              <a:rPr lang="en-US" sz="3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12/7/2018)</a:t>
            </a:r>
            <a:endParaRPr lang="en-US" sz="38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597454113"/>
              </p:ext>
            </p:extLst>
          </p:nvPr>
        </p:nvGraphicFramePr>
        <p:xfrm>
          <a:off x="18197" y="1752601"/>
          <a:ext cx="9144001" cy="4544693"/>
        </p:xfrm>
        <a:graphic>
          <a:graphicData uri="http://schemas.openxmlformats.org/drawingml/2006/table">
            <a:tbl>
              <a:tblPr firstRow="1" bandRow="1">
                <a:tableStyleId>{0660B408-B3CF-4A94-85FC-2B1E0A45F4A2}</a:tableStyleId>
              </a:tblPr>
              <a:tblGrid>
                <a:gridCol w="820003"/>
                <a:gridCol w="5334000"/>
                <a:gridCol w="1371600"/>
                <a:gridCol w="1618398"/>
              </a:tblGrid>
              <a:tr h="32133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en-US" sz="2200" b="1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Stt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Tên</a:t>
                      </a:r>
                      <a:r>
                        <a:rPr lang="en-US" sz="2200" b="1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="1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Chủ</a:t>
                      </a:r>
                      <a:r>
                        <a:rPr lang="en-US" sz="2200" b="1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="1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đề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Khoa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Thời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gian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tổ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chức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126364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7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2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Giải</a:t>
                      </a:r>
                      <a:r>
                        <a:rPr lang="en-US" sz="2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pháp</a:t>
                      </a:r>
                      <a:r>
                        <a:rPr lang="en-US" sz="2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ứng</a:t>
                      </a:r>
                      <a:r>
                        <a:rPr lang="en-US" sz="2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dụng</a:t>
                      </a:r>
                      <a:r>
                        <a:rPr lang="en-US" sz="2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những</a:t>
                      </a:r>
                      <a:r>
                        <a:rPr lang="en-US" sz="2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thành</a:t>
                      </a:r>
                      <a:r>
                        <a:rPr lang="en-US" sz="2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tựu</a:t>
                      </a:r>
                      <a:r>
                        <a:rPr lang="en-US" sz="2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cuộc</a:t>
                      </a:r>
                      <a:r>
                        <a:rPr lang="en-US" sz="2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CMCN 4.0 </a:t>
                      </a:r>
                      <a:r>
                        <a:rPr lang="en-US" sz="22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trong</a:t>
                      </a:r>
                      <a:r>
                        <a:rPr lang="en-US" sz="2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mô</a:t>
                      </a:r>
                      <a:r>
                        <a:rPr lang="en-US" sz="2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hình</a:t>
                      </a:r>
                      <a:r>
                        <a:rPr lang="en-US" sz="2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đào</a:t>
                      </a:r>
                      <a:r>
                        <a:rPr lang="en-US" sz="2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tạo</a:t>
                      </a:r>
                      <a:r>
                        <a:rPr lang="en-US" sz="2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trường</a:t>
                      </a:r>
                      <a:r>
                        <a:rPr lang="en-US" sz="2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Cao </a:t>
                      </a:r>
                      <a:r>
                        <a:rPr lang="en-US" sz="22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đẳng</a:t>
                      </a:r>
                      <a:r>
                        <a:rPr lang="en-US" sz="2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thông</a:t>
                      </a:r>
                      <a:r>
                        <a:rPr lang="en-US" sz="2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minh</a:t>
                      </a:r>
                      <a:endParaRPr lang="vi-VN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2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Khoa</a:t>
                      </a:r>
                      <a:r>
                        <a:rPr lang="en-US" sz="2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CNTT</a:t>
                      </a:r>
                      <a:endParaRPr lang="vi-VN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138429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vi-VN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117919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vi-VN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5693232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S010352481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7DDB1280-0676-4822-8A4D-E954834AE20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TS010352481</Template>
  <TotalTime>0</TotalTime>
  <Words>881</Words>
  <Application>Microsoft Office PowerPoint</Application>
  <PresentationFormat>On-screen Show (4:3)</PresentationFormat>
  <Paragraphs>180</Paragraphs>
  <Slides>11</Slides>
  <Notes>11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TS010352481</vt:lpstr>
      <vt:lpstr>HỘI NGHỊ QUỐC TẾ ICSS2018  NHÀ TRƯỜNG THÔNG MINH TRONG BỐI CẢNH  CÁCH MẠNG CÔNG NGHIỆP 4.0</vt:lpstr>
      <vt:lpstr>CHƯƠNG TRÌNH HỘI THẢO</vt:lpstr>
      <vt:lpstr>CHƯƠNG TRÌNH HỘI THẢO</vt:lpstr>
      <vt:lpstr>Danh sách các khoa, phòng ban tham gia viết bài tham luận (tính đến hết ngày 12/7/2018) </vt:lpstr>
      <vt:lpstr>Danh sách các khoa, phòng ban tham gia viết bài tham luận (tính đến hết ngày 12/7/2018) </vt:lpstr>
      <vt:lpstr>Danh sách các khoa, phòng ban tham gia viết bài tham luận (tính đến hết ngày 12/7/2018) </vt:lpstr>
      <vt:lpstr>Danh sách các bài tham luận hội nghị quốc tế (tính đến hết ngày 12/7/2018)</vt:lpstr>
      <vt:lpstr>Danh sách các bài tham luận hội nghị quốc tế (tính đến hết ngày 12/7/2018)</vt:lpstr>
      <vt:lpstr>Danh sách các chủ đề hội thảo KH cấp khoa (tính đến hết ngày 12/7/2018)</vt:lpstr>
      <vt:lpstr>Danh sách các chủ đề hội thảo KH cấp khoa (tính đến hết ngày 12/7/2018)</vt:lpstr>
      <vt:lpstr>Danh sách các chủ đề hội thảo KH cấp khoa (tính đến hết ngày 12/7/2018)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2018-04-25T06:10:08Z</dcterms:created>
  <dcterms:modified xsi:type="dcterms:W3CDTF">2018-07-13T00:33:12Z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TC101671251033</vt:lpwstr>
  </property>
</Properties>
</file>